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97" autoAdjust="0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4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927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BellamChai.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2003711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Discover Bellam Chai: A Sweet Franchise Opportunity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44709" y="4296489"/>
            <a:ext cx="762738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Welcome to Bellam Chai. We are a Hyderabad-based tea brand. Our unique blend uses jaggery instead of sugar. This offers a healthier and delicious experience. We combine great taste with traditional wellness.</a:t>
            </a:r>
            <a:endParaRPr lang="en-US" sz="1700" dirty="0"/>
          </a:p>
        </p:txBody>
      </p:sp>
      <p:sp>
        <p:nvSpPr>
          <p:cNvPr id="5" name="Rectangle 4"/>
          <p:cNvSpPr/>
          <p:nvPr/>
        </p:nvSpPr>
        <p:spPr>
          <a:xfrm>
            <a:off x="12879092" y="7718156"/>
            <a:ext cx="1642820" cy="402956"/>
          </a:xfrm>
          <a:prstGeom prst="rect">
            <a:avLst/>
          </a:prstGeom>
          <a:solidFill>
            <a:srgbClr val="282C32"/>
          </a:solidFill>
          <a:ln>
            <a:solidFill>
              <a:srgbClr val="282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0"/>
          <p:cNvSpPr/>
          <p:nvPr/>
        </p:nvSpPr>
        <p:spPr>
          <a:xfrm>
            <a:off x="6244709" y="907880"/>
            <a:ext cx="7627382" cy="108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Welcome to Bellam Chai</a:t>
            </a: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4013" y="529709"/>
            <a:ext cx="7795974" cy="1267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Our Prime Locations &amp; Commitment to Quality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74013" y="2085618"/>
            <a:ext cx="433268" cy="433268"/>
          </a:xfrm>
          <a:prstGeom prst="roundRect">
            <a:avLst>
              <a:gd name="adj" fmla="val 40005"/>
            </a:avLst>
          </a:prstGeom>
          <a:solidFill>
            <a:srgbClr val="282C32"/>
          </a:solidFill>
          <a:ln/>
          <a:effectLst>
            <a:outerShdw blurRad="46990" dist="2286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1299805" y="2151817"/>
            <a:ext cx="2534007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High-Footfall Areas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299805" y="2584013"/>
            <a:ext cx="7170182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outlets are strategically located in busy areas. This ensures maximum visibility and customer traffic.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74013" y="3585448"/>
            <a:ext cx="433268" cy="433268"/>
          </a:xfrm>
          <a:prstGeom prst="roundRect">
            <a:avLst>
              <a:gd name="adj" fmla="val 40005"/>
            </a:avLst>
          </a:prstGeom>
          <a:solidFill>
            <a:srgbClr val="282C32"/>
          </a:solidFill>
          <a:ln/>
          <a:effectLst>
            <a:outerShdw blurRad="46990" dist="2286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299805" y="3651647"/>
            <a:ext cx="2534007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Quality &amp; Hygiene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299805" y="4083844"/>
            <a:ext cx="7170182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uphold the highest standards. Our outlets maintain impeccable quality and hygiene.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4013" y="5085278"/>
            <a:ext cx="433268" cy="433268"/>
          </a:xfrm>
          <a:prstGeom prst="roundRect">
            <a:avLst>
              <a:gd name="adj" fmla="val 40005"/>
            </a:avLst>
          </a:prstGeom>
          <a:solidFill>
            <a:srgbClr val="282C32"/>
          </a:solidFill>
          <a:ln/>
          <a:effectLst>
            <a:outerShdw blurRad="46990" dist="2286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1299805" y="5151477"/>
            <a:ext cx="2534007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Flagship Outlet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299805" y="5583674"/>
            <a:ext cx="7170182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Visit our flagship outlet in Kondapur, Hyderabad. Experience our brand firsthand.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74013" y="6585109"/>
            <a:ext cx="433268" cy="433268"/>
          </a:xfrm>
          <a:prstGeom prst="roundRect">
            <a:avLst>
              <a:gd name="adj" fmla="val 40005"/>
            </a:avLst>
          </a:prstGeom>
          <a:solidFill>
            <a:srgbClr val="282C32"/>
          </a:solidFill>
          <a:ln/>
          <a:effectLst>
            <a:outerShdw blurRad="46990" dist="2286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1299805" y="6651307"/>
            <a:ext cx="2807137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Hyderabad Opportunities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299805" y="7083504"/>
            <a:ext cx="7170182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Currently, company-owned franchise opportunities are exclusive to Telangana and Andhra pradesh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329586"/>
            <a:ext cx="1237857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The Founder's Vision: Wellness Through Tradition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30" y="1037499"/>
            <a:ext cx="3317417" cy="37204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87139" y="2476522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8669694" y="1148348"/>
            <a:ext cx="4561284" cy="57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Meet Our </a:t>
            </a:r>
            <a:r>
              <a:rPr lang="en-US" sz="3550" b="1" dirty="0" smtClean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Proprietors</a:t>
            </a:r>
            <a:endParaRPr lang="en-US" sz="3550" dirty="0"/>
          </a:p>
        </p:txBody>
      </p:sp>
      <p:sp>
        <p:nvSpPr>
          <p:cNvPr id="6" name="Text 3"/>
          <p:cNvSpPr/>
          <p:nvPr/>
        </p:nvSpPr>
        <p:spPr>
          <a:xfrm>
            <a:off x="7531334" y="1910053"/>
            <a:ext cx="6489466" cy="75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a typeface="Montserrat" pitchFamily="34" charset="-122"/>
                <a:cs typeface="Montserrat" pitchFamily="34" charset="-120"/>
              </a:rPr>
              <a:t>PESALA HEMANTH KUMAR REDDY </a:t>
            </a: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ea typeface="Montserrat" pitchFamily="34" charset="-122"/>
                <a:cs typeface="Montserrat" pitchFamily="34" charset="-120"/>
              </a:rPr>
              <a:t>founder</a:t>
            </a:r>
            <a:b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ea typeface="Montserrat" pitchFamily="34" charset="-122"/>
                <a:cs typeface="Montserrat" pitchFamily="34" charset="-120"/>
              </a:rPr>
            </a:br>
            <a:endParaRPr lang="en-US" sz="2800" dirty="0" smtClean="0">
              <a:solidFill>
                <a:schemeClr val="accent1">
                  <a:lumMod val="40000"/>
                  <a:lumOff val="60000"/>
                </a:schemeClr>
              </a:solidFill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2700"/>
              </a:lnSpc>
              <a:buNone/>
            </a:pPr>
            <a:r>
              <a:rPr lang="en-US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PESALA BHARATH REDDY </a:t>
            </a: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co founder </a:t>
            </a:r>
            <a:b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of Bellam Chai </a:t>
            </a:r>
            <a:endParaRPr lang="en-US" sz="28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7262518" y="3690186"/>
            <a:ext cx="7201312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</a:t>
            </a:r>
            <a:r>
              <a:rPr lang="en-US" sz="1700" dirty="0" smtClean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founder’s </a:t>
            </a: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envisioned promoting traditional wellness. This vision is deeply embedded in Bellam Chai. We offer a low-cost franchise model. This makes entrepreneurship accessible. It allows more people to share our healthy tea. Join us in this mission.</a:t>
            </a:r>
            <a:endParaRPr lang="en-US" sz="1700" dirty="0"/>
          </a:p>
        </p:txBody>
      </p:sp>
      <p:sp>
        <p:nvSpPr>
          <p:cNvPr id="8" name="Rectangle 7"/>
          <p:cNvSpPr/>
          <p:nvPr/>
        </p:nvSpPr>
        <p:spPr>
          <a:xfrm>
            <a:off x="12429641" y="7578671"/>
            <a:ext cx="2092271" cy="542441"/>
          </a:xfrm>
          <a:prstGeom prst="rect">
            <a:avLst/>
          </a:prstGeom>
          <a:solidFill>
            <a:srgbClr val="282C32"/>
          </a:solidFill>
          <a:ln>
            <a:solidFill>
              <a:srgbClr val="282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3565" y="4710867"/>
            <a:ext cx="38309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a typeface="Montserrat" pitchFamily="34" charset="-122"/>
                <a:cs typeface="Montserrat" pitchFamily="34" charset="-120"/>
              </a:rPr>
              <a:t>PESALA HEMANTH KUMAR REDDY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56391" y="4696463"/>
            <a:ext cx="2633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PESALA BHARATH REDDY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393" y="5096785"/>
            <a:ext cx="4748058" cy="30088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122" y="1042294"/>
            <a:ext cx="2912096" cy="370065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689997" y="6062590"/>
            <a:ext cx="771749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PESALA TEJESWAR REDDY </a:t>
            </a: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Managing </a:t>
            </a:r>
            <a:r>
              <a:rPr 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director</a:t>
            </a:r>
            <a:br>
              <a:rPr 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of Bellam Chai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819" y="1175623"/>
            <a:ext cx="7399973" cy="608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The Health Benefits of Bellam Chai</a:t>
            </a:r>
            <a:endParaRPr lang="en-US" sz="3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19" y="2094309"/>
            <a:ext cx="462677" cy="46267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95519" y="2171819"/>
            <a:ext cx="1814155" cy="608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Boosts Immunity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1295519" y="2891671"/>
            <a:ext cx="1814155" cy="1481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Jaggery naturally enhances your body's defenses. It helps you stay healthy.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1013" y="2094309"/>
            <a:ext cx="462677" cy="46267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988713" y="2171819"/>
            <a:ext cx="1814155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Aids Digestion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3988713" y="2587228"/>
            <a:ext cx="1814155" cy="1481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tea helps activate digestive enzymes. This promotes better gut health.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4207" y="2094309"/>
            <a:ext cx="462677" cy="46267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681907" y="2171819"/>
            <a:ext cx="1814155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Rich in Iron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6681907" y="2587228"/>
            <a:ext cx="1814155" cy="1184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Jaggery is a good source of iron. It helps prevent anemia.</a:t>
            </a:r>
            <a:endParaRPr lang="en-US" sz="14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4775359"/>
            <a:ext cx="462677" cy="46267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295519" y="4852868"/>
            <a:ext cx="1814155" cy="608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Regulates Blood Pressure</a:t>
            </a:r>
            <a:endParaRPr lang="en-US" sz="1900" dirty="0"/>
          </a:p>
        </p:txBody>
      </p:sp>
      <p:sp>
        <p:nvSpPr>
          <p:cNvPr id="15" name="Text 8"/>
          <p:cNvSpPr/>
          <p:nvPr/>
        </p:nvSpPr>
        <p:spPr>
          <a:xfrm>
            <a:off x="1295519" y="5572720"/>
            <a:ext cx="1814155" cy="1481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potassium in jaggery assists in maintaining healthy blood pressure levels.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5922" y="555665"/>
            <a:ext cx="10453807" cy="663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Our Franchise Model: Support &amp; No Royalties</a:t>
            </a:r>
            <a:endParaRPr lang="en-US" sz="4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22" y="1622584"/>
            <a:ext cx="1008578" cy="12102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17038" y="1824276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No-Royalty Model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2017038" y="2276951"/>
            <a:ext cx="11907441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offer a 0% royalty franchise. Maximize your profits.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22" y="2832854"/>
            <a:ext cx="1008578" cy="12102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17038" y="3034546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Kitchen Setup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2017038" y="3487222"/>
            <a:ext cx="11907441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Receive a complete kitchen setup. Get ready to operate quickly.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922" y="4043124"/>
            <a:ext cx="1008578" cy="12102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17038" y="4244816"/>
            <a:ext cx="2654141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Full Branding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2017038" y="4697492"/>
            <a:ext cx="11907441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Benefit from our established brand. Get ready-to-use branding materials.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22" y="5253395"/>
            <a:ext cx="1008578" cy="12102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17038" y="5455087"/>
            <a:ext cx="2840593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Comprehensive Training</a:t>
            </a:r>
            <a:endParaRPr lang="en-US" sz="2050" dirty="0"/>
          </a:p>
        </p:txBody>
      </p:sp>
      <p:sp>
        <p:nvSpPr>
          <p:cNvPr id="14" name="Text 8"/>
          <p:cNvSpPr/>
          <p:nvPr/>
        </p:nvSpPr>
        <p:spPr>
          <a:xfrm>
            <a:off x="2017038" y="5907762"/>
            <a:ext cx="11907441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Expert training ensures you master our processes. Learn tea preparation and service.</a:t>
            </a:r>
            <a:endParaRPr lang="en-US" sz="15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922" y="6463665"/>
            <a:ext cx="1008578" cy="121027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017038" y="6665357"/>
            <a:ext cx="2703076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Raw Materials Included</a:t>
            </a:r>
            <a:endParaRPr lang="en-US" sz="2050" dirty="0"/>
          </a:p>
        </p:txBody>
      </p:sp>
      <p:sp>
        <p:nvSpPr>
          <p:cNvPr id="17" name="Text 10"/>
          <p:cNvSpPr/>
          <p:nvPr/>
        </p:nvSpPr>
        <p:spPr>
          <a:xfrm>
            <a:off x="2017038" y="7118033"/>
            <a:ext cx="11907441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provide essential raw materials. Start your business immediately.</a:t>
            </a:r>
            <a:endParaRPr lang="en-US" sz="1550" dirty="0"/>
          </a:p>
        </p:txBody>
      </p:sp>
      <p:sp>
        <p:nvSpPr>
          <p:cNvPr id="18" name="Rectangle 17"/>
          <p:cNvSpPr/>
          <p:nvPr/>
        </p:nvSpPr>
        <p:spPr>
          <a:xfrm>
            <a:off x="12724108" y="7561660"/>
            <a:ext cx="1782306" cy="555665"/>
          </a:xfrm>
          <a:prstGeom prst="rect">
            <a:avLst/>
          </a:prstGeom>
          <a:solidFill>
            <a:srgbClr val="282C32"/>
          </a:solidFill>
          <a:ln>
            <a:solidFill>
              <a:srgbClr val="282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577578"/>
            <a:ext cx="131137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Franchise Options: Type One &amp; Type Two (₹1,25,000)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54449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Type One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11730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Tea Menu Board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4539734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Tea Flasks (3L + 1.5L)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4962168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Deep Freezer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309" y="5384602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Induction Stove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309" y="580703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Initial Raw Materials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8309" y="6229469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3-Day Training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587139" y="354449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Type Two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587139" y="411730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Box with Lockers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587139" y="4539734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Kitchen Material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587139" y="4962168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Initial Raw Materials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587139" y="5384602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3-Day Training</a:t>
            </a:r>
            <a:endParaRPr lang="en-US" sz="1700" dirty="0"/>
          </a:p>
        </p:txBody>
      </p:sp>
      <p:sp>
        <p:nvSpPr>
          <p:cNvPr id="15" name="Rectangle 14"/>
          <p:cNvSpPr/>
          <p:nvPr/>
        </p:nvSpPr>
        <p:spPr>
          <a:xfrm>
            <a:off x="12708610" y="7501181"/>
            <a:ext cx="1813302" cy="619932"/>
          </a:xfrm>
          <a:prstGeom prst="rect">
            <a:avLst/>
          </a:prstGeom>
          <a:solidFill>
            <a:srgbClr val="282C32"/>
          </a:solidFill>
          <a:ln>
            <a:solidFill>
              <a:srgbClr val="282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3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3182" y="544592"/>
            <a:ext cx="7757636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Franchise Option: Premium Setup (₹1,95,000)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693182" y="2144673"/>
            <a:ext cx="7757636" cy="1157526"/>
          </a:xfrm>
          <a:prstGeom prst="roundRect">
            <a:avLst>
              <a:gd name="adj" fmla="val 15401"/>
            </a:avLst>
          </a:prstGeom>
          <a:solidFill>
            <a:srgbClr val="282C32"/>
          </a:solidFill>
          <a:ln/>
          <a:effectLst>
            <a:outerShdw blurRad="48260" dist="2413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891183" y="2342674"/>
            <a:ext cx="260615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Enhanced Visibility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891183" y="2787253"/>
            <a:ext cx="7361634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Includes an attractive LED Board and full Tea Menu for display.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693182" y="3500199"/>
            <a:ext cx="7757636" cy="1157526"/>
          </a:xfrm>
          <a:prstGeom prst="roundRect">
            <a:avLst>
              <a:gd name="adj" fmla="val 15401"/>
            </a:avLst>
          </a:prstGeom>
          <a:solidFill>
            <a:srgbClr val="282C32"/>
          </a:solidFill>
          <a:ln/>
          <a:effectLst>
            <a:outerShdw blurRad="48260" dist="2413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91183" y="3698200"/>
            <a:ext cx="260615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Expanded Equipment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891183" y="4142780"/>
            <a:ext cx="7361634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Comes with Tea Flasks, Deep Freezer, and a Juicer for diverse offerings.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93182" y="4855726"/>
            <a:ext cx="7757636" cy="1157526"/>
          </a:xfrm>
          <a:prstGeom prst="roundRect">
            <a:avLst>
              <a:gd name="adj" fmla="val 15401"/>
            </a:avLst>
          </a:prstGeom>
          <a:solidFill>
            <a:srgbClr val="282C32"/>
          </a:solidFill>
          <a:ln/>
          <a:effectLst>
            <a:outerShdw blurRad="48260" dist="2413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891183" y="5053727"/>
            <a:ext cx="260615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Operational Essentials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891183" y="5498306"/>
            <a:ext cx="7361634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Provides an Induction Stove and all necessary Kitchen Materials.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93182" y="6211253"/>
            <a:ext cx="7757636" cy="1474470"/>
          </a:xfrm>
          <a:prstGeom prst="roundRect">
            <a:avLst>
              <a:gd name="adj" fmla="val 12090"/>
            </a:avLst>
          </a:prstGeom>
          <a:solidFill>
            <a:srgbClr val="282C32"/>
          </a:solidFill>
          <a:ln/>
          <a:effectLst>
            <a:outerShdw blurRad="48260" dist="24130" dir="13500000" algn="bl" rotWithShape="0">
              <a:srgbClr val="FFFFFF">
                <a:alpha val="1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891183" y="6409253"/>
            <a:ext cx="3324106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EEEFF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Extended Training &amp; Support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891183" y="6853833"/>
            <a:ext cx="7361634" cy="63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One-week comprehensive training and dedicated branding support are included.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101096"/>
            <a:ext cx="1013138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Franchise Option: Full Setup (₹3,00,000)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247073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 essential equipment for comprehensive operations.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58309" y="3669506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Specialized tea tools for perfect brewing.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4091940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Complete branding kit for consistent visual identity.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4514374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Extensive training program ensures operational excellence.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309" y="4936808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Includes an 8x8 shutter for security and accessibility.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309" y="5359241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Essential items like dustbins, aprons, and trays are provided.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8309" y="5781675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Lighters and a juice jar for complete service.</a:t>
            </a:r>
            <a:endParaRPr lang="en-US" sz="1700" dirty="0"/>
          </a:p>
        </p:txBody>
      </p:sp>
      <p:sp>
        <p:nvSpPr>
          <p:cNvPr id="11" name="Rectangle 10"/>
          <p:cNvSpPr/>
          <p:nvPr/>
        </p:nvSpPr>
        <p:spPr>
          <a:xfrm>
            <a:off x="12584623" y="7656162"/>
            <a:ext cx="1952787" cy="464950"/>
          </a:xfrm>
          <a:prstGeom prst="rect">
            <a:avLst/>
          </a:prstGeom>
          <a:solidFill>
            <a:srgbClr val="282C32"/>
          </a:solidFill>
          <a:ln>
            <a:solidFill>
              <a:srgbClr val="282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485430"/>
            <a:ext cx="7046714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Thank You for Your Interest!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3523059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Explore more about Bellam Chai and our franchise opportunities. Visit our website or contact us directly. We look forward to partnering with you.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58309" y="4806910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Website: </a:t>
            </a:r>
            <a:r>
              <a:rPr lang="en-US" sz="1700" u="sng" dirty="0">
                <a:solidFill>
                  <a:srgbClr val="9998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www.BellamChai.in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58309" y="5397341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 Number: 7597592888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566</Words>
  <Application>Microsoft Office PowerPoint</Application>
  <PresentationFormat>Custom</PresentationFormat>
  <Paragraphs>83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Montserrat</vt:lpstr>
      <vt:lpstr>Barlow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account</cp:lastModifiedBy>
  <cp:revision>11</cp:revision>
  <dcterms:created xsi:type="dcterms:W3CDTF">2025-06-09T05:56:32Z</dcterms:created>
  <dcterms:modified xsi:type="dcterms:W3CDTF">2025-06-09T07:00:29Z</dcterms:modified>
</cp:coreProperties>
</file>